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71" r:id="rId4"/>
    <p:sldId id="257" r:id="rId5"/>
    <p:sldId id="258" r:id="rId6"/>
    <p:sldId id="260" r:id="rId7"/>
    <p:sldId id="262" r:id="rId8"/>
    <p:sldId id="261" r:id="rId9"/>
    <p:sldId id="265" r:id="rId10"/>
    <p:sldId id="267" r:id="rId11"/>
    <p:sldId id="268" r:id="rId12"/>
    <p:sldId id="269" r:id="rId13"/>
    <p:sldId id="270" r:id="rId14"/>
    <p:sldId id="264" r:id="rId15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D58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470" autoAdjust="0"/>
    <p:restoredTop sz="94660"/>
  </p:normalViewPr>
  <p:slideViewPr>
    <p:cSldViewPr>
      <p:cViewPr varScale="1">
        <p:scale>
          <a:sx n="89" d="100"/>
          <a:sy n="89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DF231-A5BE-5640-97AC-5FD8ABB7A0F8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201C6-CD1E-7749-9F29-9A73F5AE9B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686DDC-C3B4-7E4D-92BD-0FF77B1C3C77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20B5F-D61D-0242-8A98-7F2C8A96690C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344A37-1BA2-684D-BEEE-07FFBC6E2B0D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1DB8F-3235-D14E-9629-8B4FF6C0174E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F39EBD-FD57-2449-A252-DD58D8FC17DC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B4872-7610-4642-B3F2-1E123170A0DE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0F5979-1972-D445-BE52-AA687FE2D232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08D36-88C1-AB43-BB9C-91CBA92EE34D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FDD89D-7072-994A-BF32-4EBCA6BFABB0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54936-32D7-994C-A06A-C847BD0C7FAA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73AC29-FBC1-9943-BDA3-C8C9FEB15164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96629-D9E5-B84B-B300-541F196214EE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4C70AB-1E42-844A-9BFE-72E4EB5F35DC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6B26D-241B-6247-86C3-24C5D3348A8F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D9DF3E-3438-D947-B90A-17AB2543809B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19192-25F9-DD4E-BAF8-97C548EF1B3C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F2688F-B1F2-6440-ABCE-A9EFD3D54213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4902C-6C43-644D-9FFB-63246D78058E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1C8A02-1914-924D-BFD1-8C63A5FA51ED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03263-9135-8C4E-AD21-E1C0A8C0084A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7F8E93-93E8-B645-9F01-BFFAB875FA96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3988C-2D53-C442-A4D3-9F4B0A950639}" type="slidenum">
              <a:rPr lang="fr-C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30911BE-0EA6-7E40-B8D1-197D907116FE}" type="datetimeFigureOut">
              <a:rPr lang="fr-FR"/>
              <a:pPr/>
              <a:t>10/30/13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4A7F946B-4FF3-B640-89E0-DD32B01B8662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30300"/>
            <a:ext cx="7772400" cy="1470025"/>
          </a:xfrm>
        </p:spPr>
        <p:txBody>
          <a:bodyPr/>
          <a:lstStyle/>
          <a:p>
            <a:r>
              <a:rPr lang="fr-CA" dirty="0" smtClean="0">
                <a:solidFill>
                  <a:srgbClr val="DD5807"/>
                </a:solidFill>
              </a:rPr>
              <a:t>Organizing for Comprehension Instruction </a:t>
            </a:r>
            <a:endParaRPr lang="fr-CA" dirty="0">
              <a:solidFill>
                <a:srgbClr val="DD5807"/>
              </a:solidFill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2819399"/>
            <a:ext cx="6400800" cy="1038225"/>
          </a:xfrm>
        </p:spPr>
        <p:txBody>
          <a:bodyPr/>
          <a:lstStyle/>
          <a:p>
            <a:r>
              <a:rPr lang="fr-CA" dirty="0" smtClean="0">
                <a:solidFill>
                  <a:srgbClr val="DD5807"/>
                </a:solidFill>
              </a:rPr>
              <a:t>EDC423</a:t>
            </a:r>
            <a:endParaRPr lang="fr-CA" dirty="0">
              <a:solidFill>
                <a:srgbClr val="DD5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What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does a basal reading program look like?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Week At a Glance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Whole Group Interactive Reading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Guided Reading (Small Group Differentiated Reading)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Rotation Groups outside of guided reading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Writing and Language Arts (Spelling; Process Writing)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* Time for Inquiry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Differentiating Instruction Within The B/D/A </a:t>
            </a:r>
            <a:r>
              <a:rPr lang="en-US" dirty="0" smtClean="0">
                <a:solidFill>
                  <a:srgbClr val="FF6600"/>
                </a:solidFill>
              </a:rPr>
              <a:t>Lesson Framework</a:t>
            </a:r>
            <a:endParaRPr lang="en-US" dirty="0">
              <a:solidFill>
                <a:srgbClr val="FF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799" y="2057400"/>
          <a:ext cx="7848601" cy="36576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256473"/>
                <a:gridCol w="559212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Easier….                                          …. Harder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Before Reading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During Reading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After Reading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6107668"/>
            <a:ext cx="8841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E46C0A"/>
                </a:solidFill>
              </a:rPr>
              <a:t>Let’s see how a guided reading lesson plays out across different levels</a:t>
            </a:r>
            <a:endParaRPr lang="en-US" sz="2000" b="1" dirty="0">
              <a:solidFill>
                <a:srgbClr val="E46C0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45836"/>
            <a:ext cx="7556313" cy="1116106"/>
          </a:xfrm>
        </p:spPr>
        <p:txBody>
          <a:bodyPr/>
          <a:lstStyle/>
          <a:p>
            <a:r>
              <a:rPr lang="en-US" dirty="0" smtClean="0">
                <a:solidFill>
                  <a:srgbClr val="E46C0A"/>
                </a:solidFill>
              </a:rPr>
              <a:t>Differentiating with PARTICULAR</a:t>
            </a:r>
            <a:endParaRPr lang="en-US" dirty="0">
              <a:solidFill>
                <a:srgbClr val="E46C0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010" y="1406492"/>
            <a:ext cx="8355606" cy="5680108"/>
          </a:xfrm>
        </p:spPr>
        <p:txBody>
          <a:bodyPr>
            <a:normAutofit fontScale="92500" lnSpcReduction="20000"/>
          </a:bodyPr>
          <a:lstStyle/>
          <a:p>
            <a:r>
              <a:rPr lang="en-US" sz="3459" b="1" dirty="0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lace: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location or aspects of space</a:t>
            </a:r>
          </a:p>
          <a:p>
            <a:r>
              <a:rPr lang="en-US" sz="3459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mount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: content covered; time allotted</a:t>
            </a:r>
          </a:p>
          <a:p>
            <a:r>
              <a:rPr lang="en-US" sz="3765" b="1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ate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: content coverage (skip) </a:t>
            </a:r>
          </a:p>
          <a:p>
            <a:r>
              <a:rPr lang="en-US" sz="3765" b="1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arget/Task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: process or product</a:t>
            </a:r>
          </a:p>
          <a:p>
            <a:r>
              <a:rPr lang="en-US" sz="3765" b="1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nstructional Support: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model &gt; gradually release</a:t>
            </a:r>
          </a:p>
          <a:p>
            <a:r>
              <a:rPr lang="en-US" sz="3613" b="1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urricular Materials: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difficulty/structure/genre</a:t>
            </a:r>
          </a:p>
          <a:p>
            <a:r>
              <a:rPr lang="en-US" sz="3613" b="1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tensils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: Media or tools matched to needs</a:t>
            </a:r>
          </a:p>
          <a:p>
            <a:r>
              <a:rPr lang="en-US" sz="3613" b="1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evel of Difficulty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: challenge, surprise, interest</a:t>
            </a:r>
          </a:p>
          <a:p>
            <a:r>
              <a:rPr lang="en-US" sz="4129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ssistance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: with teacher, group, partner, alone </a:t>
            </a:r>
          </a:p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esponse Options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:  diverse and multimedia</a:t>
            </a:r>
          </a:p>
          <a:p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7924800" y="0"/>
            <a:ext cx="1219200" cy="2057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</a:rPr>
              <a:t>Homework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4373563"/>
          </a:xfrm>
        </p:spPr>
        <p:txBody>
          <a:bodyPr/>
          <a:lstStyle/>
          <a:p>
            <a:r>
              <a:rPr lang="en-US" sz="3600" dirty="0" smtClean="0">
                <a:solidFill>
                  <a:srgbClr val="FF6600"/>
                </a:solidFill>
              </a:rPr>
              <a:t>Cornett, Ch. 8 (</a:t>
            </a:r>
            <a:r>
              <a:rPr lang="en-US" sz="3600" dirty="0" err="1" smtClean="0">
                <a:solidFill>
                  <a:srgbClr val="FF6600"/>
                </a:solidFill>
              </a:rPr>
              <a:t>p</a:t>
            </a:r>
            <a:r>
              <a:rPr lang="en-US" sz="3600" dirty="0" smtClean="0">
                <a:solidFill>
                  <a:srgbClr val="FF6600"/>
                </a:solidFill>
              </a:rPr>
              <a:t>. 257-267) - Fluency</a:t>
            </a:r>
          </a:p>
          <a:p>
            <a:r>
              <a:rPr lang="en-US" sz="3600" dirty="0" err="1" smtClean="0">
                <a:solidFill>
                  <a:srgbClr val="FF6600"/>
                </a:solidFill>
              </a:rPr>
              <a:t>Vasinda</a:t>
            </a:r>
            <a:r>
              <a:rPr lang="en-US" sz="3600" dirty="0" smtClean="0">
                <a:solidFill>
                  <a:srgbClr val="FF6600"/>
                </a:solidFill>
              </a:rPr>
              <a:t> &amp; McLeod (2011): Reader’s Theatre and podcasting</a:t>
            </a:r>
            <a:endParaRPr lang="en-US" sz="4000" dirty="0" smtClean="0">
              <a:solidFill>
                <a:srgbClr val="FF6600"/>
              </a:solidFill>
            </a:endParaRPr>
          </a:p>
          <a:p>
            <a:r>
              <a:rPr lang="en-US" sz="3600" dirty="0" smtClean="0">
                <a:solidFill>
                  <a:srgbClr val="FF6600"/>
                </a:solidFill>
              </a:rPr>
              <a:t>Read Hollis Woods (</a:t>
            </a:r>
            <a:r>
              <a:rPr lang="en-US" sz="3600" dirty="0" err="1" smtClean="0">
                <a:solidFill>
                  <a:srgbClr val="FF6600"/>
                </a:solidFill>
              </a:rPr>
              <a:t>p</a:t>
            </a:r>
            <a:r>
              <a:rPr lang="en-US" sz="3600" dirty="0" smtClean="0">
                <a:solidFill>
                  <a:srgbClr val="FF6600"/>
                </a:solidFill>
              </a:rPr>
              <a:t>. 1-54) and complete summary chart – locate a favorite passage/paragraph </a:t>
            </a:r>
            <a:r>
              <a:rPr lang="en-US" sz="3600" smtClean="0">
                <a:solidFill>
                  <a:srgbClr val="FF6600"/>
                </a:solidFill>
              </a:rPr>
              <a:t>and practice to </a:t>
            </a:r>
            <a:r>
              <a:rPr lang="en-US" sz="3600" dirty="0" smtClean="0">
                <a:solidFill>
                  <a:srgbClr val="FF6600"/>
                </a:solidFill>
              </a:rPr>
              <a:t>read aloud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6600"/>
                </a:solidFill>
              </a:rPr>
              <a:t>How does guided reading differ from reading workshop?</a:t>
            </a: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4373563"/>
          </a:xfrm>
        </p:spPr>
        <p:txBody>
          <a:bodyPr/>
          <a:lstStyle/>
          <a:p>
            <a:r>
              <a:rPr lang="en-US" sz="2800" dirty="0" smtClean="0">
                <a:solidFill>
                  <a:srgbClr val="FF6600"/>
                </a:solidFill>
              </a:rPr>
              <a:t>Reading workshop usually means that students are reading a book at their level (you might hear something like “a just right book for every student all the time”)</a:t>
            </a:r>
          </a:p>
          <a:p>
            <a:r>
              <a:rPr lang="en-US" sz="2800" dirty="0" smtClean="0">
                <a:solidFill>
                  <a:srgbClr val="FF6600"/>
                </a:solidFill>
              </a:rPr>
              <a:t>The teacher usually instructs the whole group via a “mini-lesson” before students read</a:t>
            </a:r>
          </a:p>
          <a:p>
            <a:r>
              <a:rPr lang="en-US" sz="2800" dirty="0" smtClean="0">
                <a:solidFill>
                  <a:srgbClr val="FF6600"/>
                </a:solidFill>
              </a:rPr>
              <a:t>As students read, the teacher serves as a facilitator, checking in with students and instructing when needed</a:t>
            </a:r>
          </a:p>
          <a:p>
            <a:r>
              <a:rPr lang="en-US" sz="2800" dirty="0" smtClean="0">
                <a:solidFill>
                  <a:srgbClr val="FF6600"/>
                </a:solidFill>
              </a:rPr>
              <a:t>Students usually keep some record of their reading (a journal perhaps) and have the opportunity to discuss their text with others (who did not read it</a:t>
            </a:r>
            <a:r>
              <a:rPr lang="en-US" dirty="0" smtClean="0">
                <a:solidFill>
                  <a:srgbClr val="FF6600"/>
                </a:solidFill>
              </a:rPr>
              <a:t>)</a:t>
            </a:r>
            <a:endParaRPr 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DD5807"/>
                </a:solidFill>
              </a:rPr>
              <a:t>Objectives – You </a:t>
            </a:r>
            <a:r>
              <a:rPr lang="fr-CA" dirty="0" err="1" smtClean="0">
                <a:solidFill>
                  <a:srgbClr val="DD5807"/>
                </a:solidFill>
              </a:rPr>
              <a:t>will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be</a:t>
            </a:r>
            <a:r>
              <a:rPr lang="fr-CA" dirty="0" smtClean="0">
                <a:solidFill>
                  <a:srgbClr val="DD5807"/>
                </a:solidFill>
              </a:rPr>
              <a:t> able to:</a:t>
            </a:r>
            <a:endParaRPr lang="fr-CA" dirty="0">
              <a:solidFill>
                <a:srgbClr val="DD5807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429125"/>
          </a:xfrm>
        </p:spPr>
        <p:txBody>
          <a:bodyPr/>
          <a:lstStyle/>
          <a:p>
            <a:r>
              <a:rPr lang="fr-CA" dirty="0" err="1" smtClean="0">
                <a:solidFill>
                  <a:srgbClr val="DD5807"/>
                </a:solidFill>
              </a:rPr>
              <a:t>Identify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key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literacy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events</a:t>
            </a:r>
            <a:r>
              <a:rPr lang="fr-CA" dirty="0" smtClean="0">
                <a:solidFill>
                  <a:srgbClr val="DD5807"/>
                </a:solidFill>
              </a:rPr>
              <a:t> to </a:t>
            </a:r>
            <a:r>
              <a:rPr lang="fr-CA" dirty="0" err="1" smtClean="0">
                <a:solidFill>
                  <a:srgbClr val="DD5807"/>
                </a:solidFill>
              </a:rPr>
              <a:t>include</a:t>
            </a:r>
            <a:r>
              <a:rPr lang="fr-CA" dirty="0" smtClean="0">
                <a:solidFill>
                  <a:srgbClr val="DD5807"/>
                </a:solidFill>
              </a:rPr>
              <a:t> in </a:t>
            </a:r>
            <a:r>
              <a:rPr lang="fr-CA" dirty="0" err="1" smtClean="0">
                <a:solidFill>
                  <a:srgbClr val="DD5807"/>
                </a:solidFill>
              </a:rPr>
              <a:t>daily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reading</a:t>
            </a:r>
            <a:r>
              <a:rPr lang="fr-CA" dirty="0" smtClean="0">
                <a:solidFill>
                  <a:srgbClr val="DD5807"/>
                </a:solidFill>
              </a:rPr>
              <a:t> instruction </a:t>
            </a:r>
          </a:p>
          <a:p>
            <a:r>
              <a:rPr lang="fr-CA" dirty="0" err="1" smtClean="0">
                <a:solidFill>
                  <a:srgbClr val="DD5807"/>
                </a:solidFill>
              </a:rPr>
              <a:t>Explain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what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happens</a:t>
            </a:r>
            <a:r>
              <a:rPr lang="fr-CA" dirty="0" smtClean="0">
                <a:solidFill>
                  <a:srgbClr val="DD5807"/>
                </a:solidFill>
              </a:rPr>
              <a:t> in a </a:t>
            </a:r>
            <a:r>
              <a:rPr lang="fr-CA" dirty="0" err="1" smtClean="0">
                <a:solidFill>
                  <a:srgbClr val="DD5807"/>
                </a:solidFill>
              </a:rPr>
              <a:t>guided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reading</a:t>
            </a:r>
            <a:r>
              <a:rPr lang="fr-CA" dirty="0" smtClean="0">
                <a:solidFill>
                  <a:srgbClr val="DD5807"/>
                </a:solidFill>
              </a:rPr>
              <a:t> group and how </a:t>
            </a:r>
            <a:r>
              <a:rPr lang="fr-CA" dirty="0" err="1" smtClean="0">
                <a:solidFill>
                  <a:srgbClr val="DD5807"/>
                </a:solidFill>
              </a:rPr>
              <a:t>instructional</a:t>
            </a:r>
            <a:r>
              <a:rPr lang="fr-CA" dirty="0" smtClean="0">
                <a:solidFill>
                  <a:srgbClr val="DD5807"/>
                </a:solidFill>
              </a:rPr>
              <a:t> techniques fit </a:t>
            </a:r>
            <a:r>
              <a:rPr lang="fr-CA" dirty="0" err="1" smtClean="0">
                <a:solidFill>
                  <a:srgbClr val="DD5807"/>
                </a:solidFill>
              </a:rPr>
              <a:t>within</a:t>
            </a:r>
            <a:r>
              <a:rPr lang="fr-CA" dirty="0" smtClean="0">
                <a:solidFill>
                  <a:srgbClr val="DD5807"/>
                </a:solidFill>
              </a:rPr>
              <a:t> the </a:t>
            </a:r>
            <a:r>
              <a:rPr lang="fr-CA" dirty="0" err="1" smtClean="0">
                <a:solidFill>
                  <a:srgbClr val="DD5807"/>
                </a:solidFill>
              </a:rPr>
              <a:t>Before/During/After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lesson</a:t>
            </a:r>
            <a:r>
              <a:rPr lang="fr-CA" dirty="0" smtClean="0">
                <a:solidFill>
                  <a:srgbClr val="DD5807"/>
                </a:solidFill>
              </a:rPr>
              <a:t> frame </a:t>
            </a:r>
          </a:p>
          <a:p>
            <a:endParaRPr lang="fr-CA" dirty="0">
              <a:solidFill>
                <a:srgbClr val="DD5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DD5807"/>
                </a:solidFill>
              </a:rPr>
              <a:t>7 Main </a:t>
            </a:r>
            <a:r>
              <a:rPr lang="fr-CA" dirty="0" err="1" smtClean="0">
                <a:solidFill>
                  <a:srgbClr val="DD5807"/>
                </a:solidFill>
              </a:rPr>
              <a:t>Literacy</a:t>
            </a:r>
            <a:r>
              <a:rPr lang="fr-CA" dirty="0" smtClean="0">
                <a:solidFill>
                  <a:srgbClr val="DD5807"/>
                </a:solidFill>
              </a:rPr>
              <a:t> Events </a:t>
            </a:r>
            <a:br>
              <a:rPr lang="fr-CA" dirty="0" smtClean="0">
                <a:solidFill>
                  <a:srgbClr val="DD5807"/>
                </a:solidFill>
              </a:rPr>
            </a:br>
            <a:r>
              <a:rPr lang="fr-CA" dirty="0" smtClean="0">
                <a:solidFill>
                  <a:srgbClr val="DD5807"/>
                </a:solidFill>
              </a:rPr>
              <a:t>(</a:t>
            </a:r>
            <a:r>
              <a:rPr lang="fr-CA" dirty="0" err="1" smtClean="0">
                <a:solidFill>
                  <a:srgbClr val="DD5807"/>
                </a:solidFill>
              </a:rPr>
              <a:t>according</a:t>
            </a:r>
            <a:r>
              <a:rPr lang="fr-CA" dirty="0" smtClean="0">
                <a:solidFill>
                  <a:srgbClr val="DD5807"/>
                </a:solidFill>
              </a:rPr>
              <a:t> to </a:t>
            </a:r>
            <a:r>
              <a:rPr lang="fr-CA" dirty="0" err="1" smtClean="0">
                <a:solidFill>
                  <a:srgbClr val="DD5807"/>
                </a:solidFill>
              </a:rPr>
              <a:t>Cornett</a:t>
            </a:r>
            <a:r>
              <a:rPr lang="fr-CA" dirty="0" smtClean="0">
                <a:solidFill>
                  <a:srgbClr val="DD5807"/>
                </a:solidFill>
              </a:rPr>
              <a:t>)</a:t>
            </a:r>
            <a:endParaRPr lang="fr-CA" dirty="0">
              <a:solidFill>
                <a:srgbClr val="DD5807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429125"/>
          </a:xfrm>
        </p:spPr>
        <p:txBody>
          <a:bodyPr/>
          <a:lstStyle/>
          <a:p>
            <a:r>
              <a:rPr lang="fr-CA" dirty="0" err="1" smtClean="0">
                <a:solidFill>
                  <a:srgbClr val="DD5807"/>
                </a:solidFill>
              </a:rPr>
              <a:t>Opening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Literacy</a:t>
            </a:r>
            <a:r>
              <a:rPr lang="fr-CA" dirty="0" smtClean="0">
                <a:solidFill>
                  <a:srgbClr val="DD5807"/>
                </a:solidFill>
              </a:rPr>
              <a:t> Routines</a:t>
            </a:r>
          </a:p>
          <a:p>
            <a:r>
              <a:rPr lang="fr-CA" dirty="0" smtClean="0">
                <a:solidFill>
                  <a:srgbClr val="DD5807"/>
                </a:solidFill>
              </a:rPr>
              <a:t>Interactive Read </a:t>
            </a:r>
            <a:r>
              <a:rPr lang="fr-CA" dirty="0" err="1" smtClean="0">
                <a:solidFill>
                  <a:srgbClr val="DD5807"/>
                </a:solidFill>
              </a:rPr>
              <a:t>Aloud</a:t>
            </a:r>
            <a:r>
              <a:rPr lang="fr-CA" dirty="0" smtClean="0">
                <a:solidFill>
                  <a:srgbClr val="DD5807"/>
                </a:solidFill>
              </a:rPr>
              <a:t> (IRA)</a:t>
            </a:r>
          </a:p>
          <a:p>
            <a:r>
              <a:rPr lang="fr-CA" dirty="0" smtClean="0">
                <a:solidFill>
                  <a:srgbClr val="DD5807"/>
                </a:solidFill>
              </a:rPr>
              <a:t>Daily </a:t>
            </a:r>
            <a:r>
              <a:rPr lang="fr-CA" dirty="0" err="1" smtClean="0">
                <a:solidFill>
                  <a:srgbClr val="DD5807"/>
                </a:solidFill>
              </a:rPr>
              <a:t>Engaged</a:t>
            </a:r>
            <a:r>
              <a:rPr lang="fr-CA" dirty="0" smtClean="0">
                <a:solidFill>
                  <a:srgbClr val="DD5807"/>
                </a:solidFill>
              </a:rPr>
              <a:t> Independent Reading (DEIR)</a:t>
            </a:r>
          </a:p>
          <a:p>
            <a:r>
              <a:rPr lang="fr-CA" dirty="0" smtClean="0">
                <a:solidFill>
                  <a:srgbClr val="DD5807"/>
                </a:solidFill>
              </a:rPr>
              <a:t>Small Group/Independent </a:t>
            </a:r>
            <a:r>
              <a:rPr lang="fr-CA" dirty="0" err="1" smtClean="0">
                <a:solidFill>
                  <a:srgbClr val="DD5807"/>
                </a:solidFill>
              </a:rPr>
              <a:t>Work</a:t>
            </a:r>
            <a:endParaRPr lang="fr-CA" dirty="0" smtClean="0">
              <a:solidFill>
                <a:srgbClr val="DD5807"/>
              </a:solidFill>
            </a:endParaRPr>
          </a:p>
          <a:p>
            <a:r>
              <a:rPr lang="fr-CA" dirty="0" err="1" smtClean="0">
                <a:solidFill>
                  <a:srgbClr val="DD5807"/>
                </a:solidFill>
              </a:rPr>
              <a:t>Writing</a:t>
            </a:r>
            <a:r>
              <a:rPr lang="fr-CA" dirty="0" smtClean="0">
                <a:solidFill>
                  <a:srgbClr val="DD5807"/>
                </a:solidFill>
              </a:rPr>
              <a:t> Workshop</a:t>
            </a:r>
          </a:p>
          <a:p>
            <a:r>
              <a:rPr lang="fr-CA" dirty="0" smtClean="0">
                <a:solidFill>
                  <a:srgbClr val="DD5807"/>
                </a:solidFill>
              </a:rPr>
              <a:t>Embedded Comprehension Instruction in content areas</a:t>
            </a:r>
          </a:p>
          <a:p>
            <a:r>
              <a:rPr lang="fr-CA" dirty="0" smtClean="0">
                <a:solidFill>
                  <a:srgbClr val="DD5807"/>
                </a:solidFill>
              </a:rPr>
              <a:t>Performances and </a:t>
            </a:r>
            <a:r>
              <a:rPr lang="fr-CA" dirty="0" err="1" smtClean="0">
                <a:solidFill>
                  <a:srgbClr val="DD5807"/>
                </a:solidFill>
              </a:rPr>
              <a:t>Exhibits</a:t>
            </a:r>
            <a:endParaRPr lang="fr-CA" dirty="0">
              <a:solidFill>
                <a:srgbClr val="DD5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133599" y="304800"/>
            <a:ext cx="7010401" cy="1143000"/>
          </a:xfrm>
        </p:spPr>
        <p:txBody>
          <a:bodyPr/>
          <a:lstStyle/>
          <a:p>
            <a:pPr algn="l"/>
            <a:r>
              <a:rPr lang="fr-CA" sz="3600" dirty="0" err="1" smtClean="0">
                <a:solidFill>
                  <a:srgbClr val="DD5807"/>
                </a:solidFill>
              </a:rPr>
              <a:t>Which</a:t>
            </a:r>
            <a:r>
              <a:rPr lang="fr-CA" sz="3600" dirty="0" smtClean="0">
                <a:solidFill>
                  <a:srgbClr val="DD5807"/>
                </a:solidFill>
              </a:rPr>
              <a:t> of </a:t>
            </a:r>
            <a:r>
              <a:rPr lang="fr-CA" sz="3600" dirty="0" err="1" smtClean="0">
                <a:solidFill>
                  <a:srgbClr val="DD5807"/>
                </a:solidFill>
              </a:rPr>
              <a:t>these</a:t>
            </a:r>
            <a:r>
              <a:rPr lang="fr-CA" sz="3600" dirty="0" smtClean="0">
                <a:solidFill>
                  <a:srgbClr val="DD5807"/>
                </a:solidFill>
              </a:rPr>
              <a:t> are </a:t>
            </a:r>
            <a:r>
              <a:rPr lang="fr-CA" sz="3600" dirty="0" err="1" smtClean="0">
                <a:solidFill>
                  <a:srgbClr val="DD5807"/>
                </a:solidFill>
              </a:rPr>
              <a:t>non-negotiable</a:t>
            </a:r>
            <a:r>
              <a:rPr lang="fr-CA" sz="3600" dirty="0" smtClean="0">
                <a:solidFill>
                  <a:srgbClr val="DD5807"/>
                </a:solidFill>
              </a:rPr>
              <a:t>?</a:t>
            </a:r>
            <a:endParaRPr lang="fr-CA" sz="3600" dirty="0">
              <a:solidFill>
                <a:srgbClr val="DD5807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2214563" y="1600200"/>
            <a:ext cx="6472237" cy="4525963"/>
          </a:xfrm>
        </p:spPr>
        <p:txBody>
          <a:bodyPr/>
          <a:lstStyle/>
          <a:p>
            <a:r>
              <a:rPr lang="fr-CA" dirty="0" smtClean="0">
                <a:solidFill>
                  <a:srgbClr val="DD5807"/>
                </a:solidFill>
              </a:rPr>
              <a:t>Small group instruction/</a:t>
            </a:r>
            <a:r>
              <a:rPr lang="fr-CA" dirty="0" err="1" smtClean="0">
                <a:solidFill>
                  <a:srgbClr val="DD5807"/>
                </a:solidFill>
              </a:rPr>
              <a:t>independent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work</a:t>
            </a:r>
            <a:endParaRPr lang="fr-CA" dirty="0" smtClean="0">
              <a:solidFill>
                <a:srgbClr val="DD5807"/>
              </a:solidFill>
            </a:endParaRPr>
          </a:p>
          <a:p>
            <a:r>
              <a:rPr lang="fr-CA" dirty="0" smtClean="0">
                <a:solidFill>
                  <a:srgbClr val="DD5807"/>
                </a:solidFill>
              </a:rPr>
              <a:t>Independent </a:t>
            </a:r>
            <a:r>
              <a:rPr lang="fr-CA" dirty="0" err="1" smtClean="0">
                <a:solidFill>
                  <a:srgbClr val="DD5807"/>
                </a:solidFill>
              </a:rPr>
              <a:t>reading</a:t>
            </a:r>
            <a:endParaRPr lang="fr-CA" dirty="0" smtClean="0">
              <a:solidFill>
                <a:srgbClr val="DD5807"/>
              </a:solidFill>
            </a:endParaRPr>
          </a:p>
          <a:p>
            <a:r>
              <a:rPr lang="fr-CA" dirty="0" smtClean="0">
                <a:solidFill>
                  <a:srgbClr val="DD5807"/>
                </a:solidFill>
              </a:rPr>
              <a:t>Interactive </a:t>
            </a:r>
            <a:r>
              <a:rPr lang="fr-CA" dirty="0" err="1" smtClean="0">
                <a:solidFill>
                  <a:srgbClr val="DD5807"/>
                </a:solidFill>
              </a:rPr>
              <a:t>read-aloud</a:t>
            </a:r>
            <a:endParaRPr lang="fr-CA" dirty="0" smtClean="0">
              <a:solidFill>
                <a:srgbClr val="DD5807"/>
              </a:solidFill>
            </a:endParaRPr>
          </a:p>
          <a:p>
            <a:r>
              <a:rPr lang="fr-CA" dirty="0" err="1" smtClean="0">
                <a:solidFill>
                  <a:srgbClr val="DD5807"/>
                </a:solidFill>
              </a:rPr>
              <a:t>Writing</a:t>
            </a:r>
            <a:r>
              <a:rPr lang="fr-CA" dirty="0" smtClean="0">
                <a:solidFill>
                  <a:srgbClr val="DD5807"/>
                </a:solidFill>
              </a:rPr>
              <a:t> (</a:t>
            </a:r>
            <a:r>
              <a:rPr lang="fr-CA" dirty="0" err="1" smtClean="0">
                <a:solidFill>
                  <a:srgbClr val="DD5807"/>
                </a:solidFill>
              </a:rPr>
              <a:t>does</a:t>
            </a:r>
            <a:r>
              <a:rPr lang="fr-CA" dirty="0" smtClean="0">
                <a:solidFill>
                  <a:srgbClr val="DD5807"/>
                </a:solidFill>
              </a:rPr>
              <a:t> not have to </a:t>
            </a:r>
            <a:r>
              <a:rPr lang="fr-CA" dirty="0" err="1" smtClean="0">
                <a:solidFill>
                  <a:srgbClr val="DD5807"/>
                </a:solidFill>
              </a:rPr>
              <a:t>be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writing</a:t>
            </a:r>
            <a:r>
              <a:rPr lang="fr-CA" dirty="0" smtClean="0">
                <a:solidFill>
                  <a:srgbClr val="DD5807"/>
                </a:solidFill>
              </a:rPr>
              <a:t> workshop)</a:t>
            </a:r>
          </a:p>
          <a:p>
            <a:r>
              <a:rPr lang="fr-CA" dirty="0" err="1" smtClean="0">
                <a:solidFill>
                  <a:srgbClr val="DD5807"/>
                </a:solidFill>
              </a:rPr>
              <a:t>Embedding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comprehension</a:t>
            </a:r>
            <a:r>
              <a:rPr lang="fr-CA" dirty="0" smtClean="0">
                <a:solidFill>
                  <a:srgbClr val="DD5807"/>
                </a:solidFill>
              </a:rPr>
              <a:t> instruction in content areas</a:t>
            </a:r>
          </a:p>
          <a:p>
            <a:pPr>
              <a:buNone/>
            </a:pPr>
            <a:endParaRPr lang="fr-CA" dirty="0">
              <a:solidFill>
                <a:srgbClr val="DD5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>
                <a:solidFill>
                  <a:srgbClr val="DD5807"/>
                </a:solidFill>
              </a:rPr>
              <a:t>What</a:t>
            </a:r>
            <a:r>
              <a:rPr lang="fr-CA" dirty="0" smtClean="0">
                <a:solidFill>
                  <a:srgbClr val="DD5807"/>
                </a:solidFill>
              </a:rPr>
              <a:t> about the </a:t>
            </a:r>
            <a:r>
              <a:rPr lang="fr-CA" dirty="0" err="1" smtClean="0">
                <a:solidFill>
                  <a:srgbClr val="DD5807"/>
                </a:solidFill>
              </a:rPr>
              <a:t>other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ones</a:t>
            </a:r>
            <a:r>
              <a:rPr lang="fr-CA" dirty="0" smtClean="0">
                <a:solidFill>
                  <a:srgbClr val="DD5807"/>
                </a:solidFill>
              </a:rPr>
              <a:t>?</a:t>
            </a:r>
            <a:endParaRPr lang="fr-CA" dirty="0">
              <a:solidFill>
                <a:srgbClr val="DD5807"/>
              </a:solidFill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r>
              <a:rPr lang="fr-CA" dirty="0" err="1" smtClean="0">
                <a:solidFill>
                  <a:srgbClr val="DD5807"/>
                </a:solidFill>
              </a:rPr>
              <a:t>Opening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Literacy</a:t>
            </a:r>
            <a:r>
              <a:rPr lang="fr-CA" dirty="0" smtClean="0">
                <a:solidFill>
                  <a:srgbClr val="DD5807"/>
                </a:solidFill>
              </a:rPr>
              <a:t> Routines (OLR)</a:t>
            </a:r>
          </a:p>
          <a:p>
            <a:pPr lvl="1"/>
            <a:r>
              <a:rPr lang="fr-CA" dirty="0" err="1" smtClean="0">
                <a:solidFill>
                  <a:srgbClr val="DD5807"/>
                </a:solidFill>
              </a:rPr>
              <a:t>We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always</a:t>
            </a:r>
            <a:r>
              <a:rPr lang="fr-CA" dirty="0" smtClean="0">
                <a:solidFill>
                  <a:srgbClr val="DD5807"/>
                </a:solidFill>
              </a:rPr>
              <a:t> have routines to </a:t>
            </a:r>
            <a:r>
              <a:rPr lang="fr-CA" dirty="0" err="1" smtClean="0">
                <a:solidFill>
                  <a:srgbClr val="DD5807"/>
                </a:solidFill>
              </a:rPr>
              <a:t>both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organize</a:t>
            </a:r>
            <a:r>
              <a:rPr lang="fr-CA" dirty="0" smtClean="0">
                <a:solidFill>
                  <a:srgbClr val="DD5807"/>
                </a:solidFill>
              </a:rPr>
              <a:t> instruction and </a:t>
            </a:r>
            <a:r>
              <a:rPr lang="fr-CA" dirty="0" err="1" smtClean="0">
                <a:solidFill>
                  <a:srgbClr val="DD5807"/>
                </a:solidFill>
              </a:rPr>
              <a:t>prepare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students</a:t>
            </a:r>
            <a:r>
              <a:rPr lang="fr-CA" dirty="0" smtClean="0">
                <a:solidFill>
                  <a:srgbClr val="DD5807"/>
                </a:solidFill>
              </a:rPr>
              <a:t> for the </a:t>
            </a:r>
            <a:r>
              <a:rPr lang="fr-CA" dirty="0" err="1" smtClean="0">
                <a:solidFill>
                  <a:srgbClr val="DD5807"/>
                </a:solidFill>
              </a:rPr>
              <a:t>day’s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learning</a:t>
            </a:r>
            <a:r>
              <a:rPr lang="fr-CA" dirty="0" smtClean="0">
                <a:solidFill>
                  <a:srgbClr val="DD5807"/>
                </a:solidFill>
              </a:rPr>
              <a:t>.  The instruction </a:t>
            </a:r>
            <a:r>
              <a:rPr lang="fr-CA" dirty="0" err="1" smtClean="0">
                <a:solidFill>
                  <a:srgbClr val="DD5807"/>
                </a:solidFill>
              </a:rPr>
              <a:t>does</a:t>
            </a:r>
            <a:r>
              <a:rPr lang="fr-CA" dirty="0" smtClean="0">
                <a:solidFill>
                  <a:srgbClr val="DD5807"/>
                </a:solidFill>
              </a:rPr>
              <a:t> not have to </a:t>
            </a:r>
            <a:r>
              <a:rPr lang="fr-CA" dirty="0" err="1" smtClean="0">
                <a:solidFill>
                  <a:srgbClr val="DD5807"/>
                </a:solidFill>
              </a:rPr>
              <a:t>be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singing/chanting</a:t>
            </a:r>
            <a:r>
              <a:rPr lang="fr-CA" dirty="0" smtClean="0">
                <a:solidFill>
                  <a:srgbClr val="DD5807"/>
                </a:solidFill>
              </a:rPr>
              <a:t>, etc., as in </a:t>
            </a:r>
            <a:r>
              <a:rPr lang="fr-CA" dirty="0" err="1" smtClean="0">
                <a:solidFill>
                  <a:srgbClr val="DD5807"/>
                </a:solidFill>
              </a:rPr>
              <a:t>Cornett’s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examples</a:t>
            </a:r>
            <a:endParaRPr lang="fr-CA" dirty="0" smtClean="0">
              <a:solidFill>
                <a:srgbClr val="DD5807"/>
              </a:solidFill>
            </a:endParaRPr>
          </a:p>
          <a:p>
            <a:r>
              <a:rPr lang="fr-CA" dirty="0" smtClean="0">
                <a:solidFill>
                  <a:srgbClr val="DD5807"/>
                </a:solidFill>
              </a:rPr>
              <a:t>Performance and </a:t>
            </a:r>
            <a:r>
              <a:rPr lang="fr-CA" dirty="0" err="1" smtClean="0">
                <a:solidFill>
                  <a:srgbClr val="DD5807"/>
                </a:solidFill>
              </a:rPr>
              <a:t>Exhibits</a:t>
            </a:r>
            <a:endParaRPr lang="fr-CA" dirty="0" smtClean="0">
              <a:solidFill>
                <a:srgbClr val="DD5807"/>
              </a:solidFill>
            </a:endParaRPr>
          </a:p>
          <a:p>
            <a:pPr lvl="1"/>
            <a:r>
              <a:rPr lang="fr-CA" dirty="0" smtClean="0">
                <a:solidFill>
                  <a:srgbClr val="DD5807"/>
                </a:solidFill>
              </a:rPr>
              <a:t>It </a:t>
            </a:r>
            <a:r>
              <a:rPr lang="fr-CA" dirty="0" err="1" smtClean="0">
                <a:solidFill>
                  <a:srgbClr val="DD5807"/>
                </a:solidFill>
              </a:rPr>
              <a:t>is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always</a:t>
            </a:r>
            <a:r>
              <a:rPr lang="fr-CA" dirty="0" smtClean="0">
                <a:solidFill>
                  <a:srgbClr val="DD5807"/>
                </a:solidFill>
              </a:rPr>
              <a:t> a good </a:t>
            </a:r>
            <a:r>
              <a:rPr lang="fr-CA" dirty="0" err="1" smtClean="0">
                <a:solidFill>
                  <a:srgbClr val="DD5807"/>
                </a:solidFill>
              </a:rPr>
              <a:t>idea</a:t>
            </a:r>
            <a:r>
              <a:rPr lang="fr-CA" dirty="0" smtClean="0">
                <a:solidFill>
                  <a:srgbClr val="DD5807"/>
                </a:solidFill>
              </a:rPr>
              <a:t> to </a:t>
            </a:r>
            <a:r>
              <a:rPr lang="fr-CA" dirty="0" err="1" smtClean="0">
                <a:solidFill>
                  <a:srgbClr val="DD5807"/>
                </a:solidFill>
              </a:rPr>
              <a:t>allow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students</a:t>
            </a:r>
            <a:r>
              <a:rPr lang="fr-CA" dirty="0" smtClean="0">
                <a:solidFill>
                  <a:srgbClr val="DD5807"/>
                </a:solidFill>
              </a:rPr>
              <a:t> to </a:t>
            </a:r>
            <a:r>
              <a:rPr lang="fr-CA" dirty="0" err="1" smtClean="0">
                <a:solidFill>
                  <a:srgbClr val="DD5807"/>
                </a:solidFill>
              </a:rPr>
              <a:t>showcase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their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work</a:t>
            </a:r>
            <a:r>
              <a:rPr lang="fr-CA" dirty="0" smtClean="0">
                <a:solidFill>
                  <a:srgbClr val="DD5807"/>
                </a:solidFill>
              </a:rPr>
              <a:t>, but </a:t>
            </a:r>
            <a:r>
              <a:rPr lang="fr-CA" dirty="0" err="1" smtClean="0">
                <a:solidFill>
                  <a:srgbClr val="DD5807"/>
                </a:solidFill>
              </a:rPr>
              <a:t>there</a:t>
            </a:r>
            <a:r>
              <a:rPr lang="fr-CA" dirty="0" smtClean="0">
                <a:solidFill>
                  <a:srgbClr val="DD5807"/>
                </a:solidFill>
              </a:rPr>
              <a:t> are more </a:t>
            </a:r>
            <a:r>
              <a:rPr lang="fr-CA" dirty="0" err="1" smtClean="0">
                <a:solidFill>
                  <a:srgbClr val="DD5807"/>
                </a:solidFill>
              </a:rPr>
              <a:t>ways</a:t>
            </a:r>
            <a:r>
              <a:rPr lang="fr-CA" dirty="0" smtClean="0">
                <a:solidFill>
                  <a:srgbClr val="DD5807"/>
                </a:solidFill>
              </a:rPr>
              <a:t> to do </a:t>
            </a:r>
            <a:r>
              <a:rPr lang="fr-CA" dirty="0" err="1" smtClean="0">
                <a:solidFill>
                  <a:srgbClr val="DD5807"/>
                </a:solidFill>
              </a:rPr>
              <a:t>this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than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presented</a:t>
            </a:r>
            <a:r>
              <a:rPr lang="fr-CA" dirty="0" smtClean="0">
                <a:solidFill>
                  <a:srgbClr val="DD5807"/>
                </a:solidFill>
              </a:rPr>
              <a:t> in </a:t>
            </a:r>
            <a:r>
              <a:rPr lang="fr-CA" dirty="0" err="1" smtClean="0">
                <a:solidFill>
                  <a:srgbClr val="DD5807"/>
                </a:solidFill>
              </a:rPr>
              <a:t>your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text</a:t>
            </a:r>
            <a:r>
              <a:rPr lang="fr-CA" dirty="0" smtClean="0">
                <a:solidFill>
                  <a:srgbClr val="DD5807"/>
                </a:solidFill>
              </a:rPr>
              <a:t>, and </a:t>
            </a:r>
            <a:r>
              <a:rPr lang="fr-CA" dirty="0" err="1" smtClean="0">
                <a:solidFill>
                  <a:srgbClr val="DD5807"/>
                </a:solidFill>
              </a:rPr>
              <a:t>their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smtClean="0">
                <a:solidFill>
                  <a:srgbClr val="DD5807"/>
                </a:solidFill>
              </a:rPr>
              <a:t>focus </a:t>
            </a:r>
            <a:r>
              <a:rPr lang="fr-CA" dirty="0" err="1" smtClean="0">
                <a:solidFill>
                  <a:srgbClr val="DD5807"/>
                </a:solidFill>
              </a:rPr>
              <a:t>is</a:t>
            </a:r>
            <a:r>
              <a:rPr lang="fr-CA" dirty="0" smtClean="0">
                <a:solidFill>
                  <a:srgbClr val="DD5807"/>
                </a:solidFill>
              </a:rPr>
              <a:t> not </a:t>
            </a:r>
            <a:r>
              <a:rPr lang="fr-CA" dirty="0" err="1" smtClean="0">
                <a:solidFill>
                  <a:srgbClr val="DD5807"/>
                </a:solidFill>
              </a:rPr>
              <a:t>always</a:t>
            </a:r>
            <a:r>
              <a:rPr lang="fr-CA" dirty="0" smtClean="0">
                <a:solidFill>
                  <a:srgbClr val="DD5807"/>
                </a:solidFill>
              </a:rPr>
              <a:t> on </a:t>
            </a:r>
            <a:r>
              <a:rPr lang="fr-CA" dirty="0" err="1" smtClean="0">
                <a:solidFill>
                  <a:srgbClr val="DD5807"/>
                </a:solidFill>
              </a:rPr>
              <a:t>comprehension</a:t>
            </a:r>
            <a:r>
              <a:rPr lang="fr-CA" dirty="0" smtClean="0">
                <a:solidFill>
                  <a:srgbClr val="DD5807"/>
                </a:solidFill>
              </a:rPr>
              <a:t> (</a:t>
            </a:r>
            <a:r>
              <a:rPr lang="fr-CA" dirty="0" err="1" smtClean="0">
                <a:solidFill>
                  <a:srgbClr val="DD5807"/>
                </a:solidFill>
              </a:rPr>
              <a:t>e.g</a:t>
            </a:r>
            <a:r>
              <a:rPr lang="fr-CA" dirty="0" smtClean="0">
                <a:solidFill>
                  <a:srgbClr val="DD5807"/>
                </a:solidFill>
              </a:rPr>
              <a:t>. </a:t>
            </a:r>
            <a:r>
              <a:rPr lang="fr-CA" dirty="0" err="1" smtClean="0">
                <a:solidFill>
                  <a:srgbClr val="DD5807"/>
                </a:solidFill>
              </a:rPr>
              <a:t>may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be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focused</a:t>
            </a:r>
            <a:r>
              <a:rPr lang="fr-CA" dirty="0" smtClean="0">
                <a:solidFill>
                  <a:srgbClr val="DD5807"/>
                </a:solidFill>
              </a:rPr>
              <a:t> on </a:t>
            </a:r>
            <a:r>
              <a:rPr lang="fr-CA" dirty="0" err="1" smtClean="0">
                <a:solidFill>
                  <a:srgbClr val="DD5807"/>
                </a:solidFill>
              </a:rPr>
              <a:t>writing</a:t>
            </a:r>
            <a:r>
              <a:rPr lang="fr-CA" dirty="0" smtClean="0">
                <a:solidFill>
                  <a:srgbClr val="DD5807"/>
                </a:solidFill>
              </a:rPr>
              <a:t>)</a:t>
            </a:r>
            <a:endParaRPr lang="fr-CA" dirty="0">
              <a:solidFill>
                <a:srgbClr val="DD5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>
                <a:solidFill>
                  <a:srgbClr val="DD5807"/>
                </a:solidFill>
              </a:rPr>
              <a:t>What</a:t>
            </a:r>
            <a:r>
              <a:rPr lang="fr-CA" dirty="0" smtClean="0">
                <a:solidFill>
                  <a:srgbClr val="DD5807"/>
                </a:solidFill>
              </a:rPr>
              <a:t> about </a:t>
            </a:r>
            <a:r>
              <a:rPr lang="fr-CA" i="1" dirty="0" err="1" smtClean="0">
                <a:solidFill>
                  <a:srgbClr val="DD5807"/>
                </a:solidFill>
              </a:rPr>
              <a:t>Guided</a:t>
            </a:r>
            <a:r>
              <a:rPr lang="fr-CA" i="1" dirty="0" smtClean="0">
                <a:solidFill>
                  <a:srgbClr val="DD5807"/>
                </a:solidFill>
              </a:rPr>
              <a:t> Reading</a:t>
            </a:r>
            <a:endParaRPr lang="fr-CA" i="1" dirty="0">
              <a:solidFill>
                <a:srgbClr val="DD5807"/>
              </a:solidFill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81575"/>
          </a:xfrm>
        </p:spPr>
        <p:txBody>
          <a:bodyPr/>
          <a:lstStyle/>
          <a:p>
            <a:r>
              <a:rPr lang="fr-CA" dirty="0" err="1" smtClean="0">
                <a:solidFill>
                  <a:srgbClr val="DD5807"/>
                </a:solidFill>
              </a:rPr>
              <a:t>We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hear</a:t>
            </a:r>
            <a:r>
              <a:rPr lang="fr-CA" dirty="0" smtClean="0">
                <a:solidFill>
                  <a:srgbClr val="DD5807"/>
                </a:solidFill>
              </a:rPr>
              <a:t> the </a:t>
            </a:r>
            <a:r>
              <a:rPr lang="fr-CA" dirty="0" err="1" smtClean="0">
                <a:solidFill>
                  <a:srgbClr val="DD5807"/>
                </a:solidFill>
              </a:rPr>
              <a:t>term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i="1" dirty="0" err="1" smtClean="0">
                <a:solidFill>
                  <a:srgbClr val="DD5807"/>
                </a:solidFill>
              </a:rPr>
              <a:t>guided</a:t>
            </a:r>
            <a:r>
              <a:rPr lang="fr-CA" i="1" dirty="0" smtClean="0">
                <a:solidFill>
                  <a:srgbClr val="DD5807"/>
                </a:solidFill>
              </a:rPr>
              <a:t> </a:t>
            </a:r>
            <a:r>
              <a:rPr lang="fr-CA" i="1" dirty="0" err="1" smtClean="0">
                <a:solidFill>
                  <a:srgbClr val="DD5807"/>
                </a:solidFill>
              </a:rPr>
              <a:t>reading</a:t>
            </a:r>
            <a:r>
              <a:rPr lang="fr-CA" i="1" dirty="0" smtClean="0">
                <a:solidFill>
                  <a:srgbClr val="DD5807"/>
                </a:solidFill>
              </a:rPr>
              <a:t>,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what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does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that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mean</a:t>
            </a:r>
            <a:r>
              <a:rPr lang="fr-CA" dirty="0" smtClean="0">
                <a:solidFill>
                  <a:srgbClr val="DD5807"/>
                </a:solidFill>
              </a:rPr>
              <a:t>?</a:t>
            </a:r>
          </a:p>
          <a:p>
            <a:pPr lvl="1"/>
            <a:r>
              <a:rPr lang="fr-CA" dirty="0" smtClean="0">
                <a:solidFill>
                  <a:srgbClr val="DD5807"/>
                </a:solidFill>
              </a:rPr>
              <a:t>The </a:t>
            </a:r>
            <a:r>
              <a:rPr lang="fr-CA" dirty="0" err="1" smtClean="0">
                <a:solidFill>
                  <a:srgbClr val="DD5807"/>
                </a:solidFill>
              </a:rPr>
              <a:t>teacher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works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with</a:t>
            </a:r>
            <a:r>
              <a:rPr lang="fr-CA" dirty="0" smtClean="0">
                <a:solidFill>
                  <a:srgbClr val="DD5807"/>
                </a:solidFill>
              </a:rPr>
              <a:t> a </a:t>
            </a:r>
            <a:r>
              <a:rPr lang="fr-CA" dirty="0" err="1" smtClean="0">
                <a:solidFill>
                  <a:srgbClr val="DD5807"/>
                </a:solidFill>
              </a:rPr>
              <a:t>small</a:t>
            </a:r>
            <a:r>
              <a:rPr lang="fr-CA" dirty="0" smtClean="0">
                <a:solidFill>
                  <a:srgbClr val="DD5807"/>
                </a:solidFill>
              </a:rPr>
              <a:t> group of </a:t>
            </a:r>
            <a:r>
              <a:rPr lang="fr-CA" dirty="0" err="1" smtClean="0">
                <a:solidFill>
                  <a:srgbClr val="DD5807"/>
                </a:solidFill>
              </a:rPr>
              <a:t>student</a:t>
            </a:r>
            <a:r>
              <a:rPr lang="fr-CA" dirty="0" smtClean="0">
                <a:solidFill>
                  <a:srgbClr val="DD5807"/>
                </a:solidFill>
              </a:rPr>
              <a:t> and « guides » </a:t>
            </a:r>
            <a:r>
              <a:rPr lang="fr-CA" dirty="0" err="1" smtClean="0">
                <a:solidFill>
                  <a:srgbClr val="DD5807"/>
                </a:solidFill>
              </a:rPr>
              <a:t>them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through</a:t>
            </a:r>
            <a:r>
              <a:rPr lang="fr-CA" dirty="0" smtClean="0">
                <a:solidFill>
                  <a:srgbClr val="DD5807"/>
                </a:solidFill>
              </a:rPr>
              <a:t> the </a:t>
            </a:r>
            <a:r>
              <a:rPr lang="fr-CA" dirty="0" err="1" smtClean="0">
                <a:solidFill>
                  <a:srgbClr val="DD5807"/>
                </a:solidFill>
              </a:rPr>
              <a:t>reading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process</a:t>
            </a:r>
            <a:r>
              <a:rPr lang="fr-CA" dirty="0" smtClean="0">
                <a:solidFill>
                  <a:srgbClr val="DD5807"/>
                </a:solidFill>
              </a:rPr>
              <a:t>.</a:t>
            </a:r>
          </a:p>
          <a:p>
            <a:pPr lvl="1"/>
            <a:r>
              <a:rPr lang="fr-CA" dirty="0" err="1" smtClean="0">
                <a:solidFill>
                  <a:srgbClr val="DD5807"/>
                </a:solidFill>
              </a:rPr>
              <a:t>Usually</a:t>
            </a:r>
            <a:r>
              <a:rPr lang="fr-CA" dirty="0" smtClean="0">
                <a:solidFill>
                  <a:srgbClr val="DD5807"/>
                </a:solidFill>
              </a:rPr>
              <a:t>, </a:t>
            </a:r>
            <a:r>
              <a:rPr lang="fr-CA" dirty="0" err="1" smtClean="0">
                <a:solidFill>
                  <a:srgbClr val="DD5807"/>
                </a:solidFill>
              </a:rPr>
              <a:t>students</a:t>
            </a:r>
            <a:r>
              <a:rPr lang="fr-CA" dirty="0" smtClean="0">
                <a:solidFill>
                  <a:srgbClr val="DD5807"/>
                </a:solidFill>
              </a:rPr>
              <a:t> are </a:t>
            </a:r>
            <a:r>
              <a:rPr lang="fr-CA" dirty="0" err="1" smtClean="0">
                <a:solidFill>
                  <a:srgbClr val="DD5807"/>
                </a:solidFill>
              </a:rPr>
              <a:t>reading</a:t>
            </a:r>
            <a:r>
              <a:rPr lang="fr-CA" dirty="0" smtClean="0">
                <a:solidFill>
                  <a:srgbClr val="DD5807"/>
                </a:solidFill>
              </a:rPr>
              <a:t> books </a:t>
            </a:r>
            <a:r>
              <a:rPr lang="fr-CA" dirty="0" err="1" smtClean="0">
                <a:solidFill>
                  <a:srgbClr val="DD5807"/>
                </a:solidFill>
              </a:rPr>
              <a:t>that</a:t>
            </a:r>
            <a:r>
              <a:rPr lang="fr-CA" dirty="0" smtClean="0">
                <a:solidFill>
                  <a:srgbClr val="DD5807"/>
                </a:solidFill>
              </a:rPr>
              <a:t> are </a:t>
            </a:r>
            <a:r>
              <a:rPr lang="fr-CA" dirty="0" err="1" smtClean="0">
                <a:solidFill>
                  <a:srgbClr val="DD5807"/>
                </a:solidFill>
              </a:rPr>
              <a:t>appropriate</a:t>
            </a:r>
            <a:r>
              <a:rPr lang="fr-CA" dirty="0" smtClean="0">
                <a:solidFill>
                  <a:srgbClr val="DD5807"/>
                </a:solidFill>
              </a:rPr>
              <a:t> to </a:t>
            </a:r>
            <a:r>
              <a:rPr lang="fr-CA" dirty="0" err="1" smtClean="0">
                <a:solidFill>
                  <a:srgbClr val="DD5807"/>
                </a:solidFill>
              </a:rPr>
              <a:t>their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reading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level</a:t>
            </a:r>
            <a:r>
              <a:rPr lang="fr-CA" dirty="0" smtClean="0">
                <a:solidFill>
                  <a:srgbClr val="DD5807"/>
                </a:solidFill>
              </a:rPr>
              <a:t>, </a:t>
            </a:r>
            <a:r>
              <a:rPr lang="fr-CA" dirty="0" err="1" smtClean="0">
                <a:solidFill>
                  <a:srgbClr val="DD5807"/>
                </a:solidFill>
              </a:rPr>
              <a:t>rather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than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everyone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reading</a:t>
            </a:r>
            <a:r>
              <a:rPr lang="fr-CA" dirty="0" smtClean="0">
                <a:solidFill>
                  <a:srgbClr val="DD5807"/>
                </a:solidFill>
              </a:rPr>
              <a:t> the </a:t>
            </a:r>
            <a:r>
              <a:rPr lang="fr-CA" dirty="0" err="1" smtClean="0">
                <a:solidFill>
                  <a:srgbClr val="DD5807"/>
                </a:solidFill>
              </a:rPr>
              <a:t>same</a:t>
            </a:r>
            <a:r>
              <a:rPr lang="fr-CA" dirty="0" smtClean="0">
                <a:solidFill>
                  <a:srgbClr val="DD5807"/>
                </a:solidFill>
              </a:rPr>
              <a:t> book</a:t>
            </a:r>
            <a:r>
              <a:rPr lang="fr-CA" i="1" dirty="0" smtClean="0">
                <a:solidFill>
                  <a:srgbClr val="DD5807"/>
                </a:solidFill>
              </a:rPr>
              <a:t> </a:t>
            </a:r>
          </a:p>
          <a:p>
            <a:pPr lvl="1"/>
            <a:r>
              <a:rPr lang="fr-CA" dirty="0" err="1" smtClean="0">
                <a:solidFill>
                  <a:srgbClr val="DD5807"/>
                </a:solidFill>
              </a:rPr>
              <a:t>Focuses</a:t>
            </a:r>
            <a:r>
              <a:rPr lang="fr-CA" dirty="0" smtClean="0">
                <a:solidFill>
                  <a:srgbClr val="DD5807"/>
                </a:solidFill>
              </a:rPr>
              <a:t> on </a:t>
            </a:r>
            <a:r>
              <a:rPr lang="fr-CA" dirty="0" err="1" smtClean="0">
                <a:solidFill>
                  <a:srgbClr val="DD5807"/>
                </a:solidFill>
              </a:rPr>
              <a:t>problem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solving</a:t>
            </a:r>
            <a:r>
              <a:rPr lang="fr-CA" dirty="0" smtClean="0">
                <a:solidFill>
                  <a:srgbClr val="DD5807"/>
                </a:solidFill>
              </a:rPr>
              <a:t> (</a:t>
            </a:r>
            <a:r>
              <a:rPr lang="fr-CA" dirty="0" err="1" smtClean="0">
                <a:solidFill>
                  <a:srgbClr val="DD5807"/>
                </a:solidFill>
              </a:rPr>
              <a:t>difficult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words</a:t>
            </a:r>
            <a:r>
              <a:rPr lang="fr-CA" dirty="0" smtClean="0">
                <a:solidFill>
                  <a:srgbClr val="DD5807"/>
                </a:solidFill>
              </a:rPr>
              <a:t>, structure, </a:t>
            </a:r>
            <a:r>
              <a:rPr lang="fr-CA" dirty="0" err="1" smtClean="0">
                <a:solidFill>
                  <a:srgbClr val="DD5807"/>
                </a:solidFill>
              </a:rPr>
              <a:t>comprehension</a:t>
            </a:r>
            <a:r>
              <a:rPr lang="fr-CA" dirty="0" smtClean="0">
                <a:solidFill>
                  <a:srgbClr val="DD5807"/>
                </a:solidFill>
              </a:rPr>
              <a:t>) </a:t>
            </a:r>
            <a:r>
              <a:rPr lang="fr-CA" dirty="0" err="1" smtClean="0">
                <a:solidFill>
                  <a:srgbClr val="DD5807"/>
                </a:solidFill>
              </a:rPr>
              <a:t>teaching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students</a:t>
            </a:r>
            <a:r>
              <a:rPr lang="fr-CA" dirty="0" smtClean="0">
                <a:solidFill>
                  <a:srgbClr val="DD5807"/>
                </a:solidFill>
              </a:rPr>
              <a:t> how to monitor </a:t>
            </a:r>
            <a:r>
              <a:rPr lang="fr-CA" dirty="0" err="1" smtClean="0">
                <a:solidFill>
                  <a:srgbClr val="DD5807"/>
                </a:solidFill>
              </a:rPr>
              <a:t>their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reading</a:t>
            </a:r>
            <a:r>
              <a:rPr lang="fr-CA" dirty="0" smtClean="0">
                <a:solidFill>
                  <a:srgbClr val="DD5807"/>
                </a:solidFill>
              </a:rPr>
              <a:t> and </a:t>
            </a:r>
            <a:r>
              <a:rPr lang="fr-CA" dirty="0" err="1" smtClean="0">
                <a:solidFill>
                  <a:srgbClr val="DD5807"/>
                </a:solidFill>
              </a:rPr>
              <a:t>adjust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when</a:t>
            </a:r>
            <a:r>
              <a:rPr lang="fr-CA" dirty="0" smtClean="0">
                <a:solidFill>
                  <a:srgbClr val="DD5807"/>
                </a:solidFill>
              </a:rPr>
              <a:t> </a:t>
            </a:r>
            <a:r>
              <a:rPr lang="fr-CA" dirty="0" err="1" smtClean="0">
                <a:solidFill>
                  <a:srgbClr val="DD5807"/>
                </a:solidFill>
              </a:rPr>
              <a:t>necessary</a:t>
            </a:r>
            <a:endParaRPr lang="fr-CA" dirty="0">
              <a:solidFill>
                <a:srgbClr val="DD5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sz="3600" dirty="0" smtClean="0">
                <a:solidFill>
                  <a:srgbClr val="FF6600"/>
                </a:solidFill>
              </a:rPr>
              <a:t>What happens in guided reading?</a:t>
            </a:r>
            <a:endParaRPr lang="en-US" sz="3600" dirty="0">
              <a:solidFill>
                <a:srgbClr val="FF66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762000"/>
          <a:ext cx="8458200" cy="5984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116"/>
                <a:gridCol w="2258484"/>
                <a:gridCol w="2514600"/>
                <a:gridCol w="2667000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Before Reading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During Reading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Reading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324107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Teacher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Selects an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appropriate text (instructional level—supportive, but students will need some </a:t>
                      </a:r>
                      <a:r>
                        <a:rPr lang="en-US" baseline="0" dirty="0" err="1" smtClean="0">
                          <a:solidFill>
                            <a:srgbClr val="FF6600"/>
                          </a:solidFill>
                        </a:rPr>
                        <a:t>scaffodling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Introduces the text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Leaves some questions to be answered through reading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“listens in” as students reading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Observes reading behaviors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Assists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students with areas of difficulty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Takes notes on strategy use, word solving, etc.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Discusses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text with students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Invites response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Returns to text for one or two teaching </a:t>
                      </a:r>
                      <a:r>
                        <a:rPr lang="en-US" baseline="0" dirty="0" err="1" smtClean="0">
                          <a:solidFill>
                            <a:srgbClr val="FF6600"/>
                          </a:solidFill>
                        </a:rPr>
                        <a:t>opportunties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(e.g. finding evidence, discussing problem solving (for words or comp)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Assesses understanding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Possibly engages students in extending the text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2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Students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Engage in talk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about the text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Raise questions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Build expectations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Notice information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Reading whole or part of text (softly or silently)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Request help when needed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Discuss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the text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Check predictions/react personally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Revisit text to problem solve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May re-read (to partner or independently)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Extend text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What do students do when the teacher is in small group?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5257800"/>
          </a:xfrm>
        </p:spPr>
        <p:txBody>
          <a:bodyPr/>
          <a:lstStyle/>
          <a:p>
            <a:r>
              <a:rPr lang="fr-CA" sz="2800" b="1" dirty="0" smtClean="0">
                <a:solidFill>
                  <a:srgbClr val="DD5807"/>
                </a:solidFill>
              </a:rPr>
              <a:t>Word </a:t>
            </a:r>
            <a:r>
              <a:rPr lang="fr-CA" sz="2800" b="1" dirty="0" err="1" smtClean="0">
                <a:solidFill>
                  <a:srgbClr val="DD5807"/>
                </a:solidFill>
              </a:rPr>
              <a:t>Study</a:t>
            </a:r>
            <a:endParaRPr lang="fr-CA" sz="2800" b="1" dirty="0" smtClean="0">
              <a:solidFill>
                <a:srgbClr val="DD5807"/>
              </a:solidFill>
            </a:endParaRPr>
          </a:p>
          <a:p>
            <a:pPr lvl="1"/>
            <a:r>
              <a:rPr lang="fr-CA" sz="2400" dirty="0" err="1" smtClean="0">
                <a:solidFill>
                  <a:srgbClr val="DD5807"/>
                </a:solidFill>
              </a:rPr>
              <a:t>Phonics</a:t>
            </a:r>
            <a:r>
              <a:rPr lang="fr-CA" sz="2400" dirty="0" smtClean="0">
                <a:solidFill>
                  <a:srgbClr val="DD5807"/>
                </a:solidFill>
              </a:rPr>
              <a:t> (</a:t>
            </a:r>
            <a:r>
              <a:rPr lang="fr-CA" sz="2400" dirty="0" err="1" smtClean="0">
                <a:solidFill>
                  <a:srgbClr val="DD5807"/>
                </a:solidFill>
              </a:rPr>
              <a:t>word</a:t>
            </a:r>
            <a:r>
              <a:rPr lang="fr-CA" sz="2400" dirty="0" smtClean="0">
                <a:solidFill>
                  <a:srgbClr val="DD5807"/>
                </a:solidFill>
              </a:rPr>
              <a:t> patterns) </a:t>
            </a:r>
            <a:r>
              <a:rPr lang="fr-CA" sz="2400" dirty="0" smtClean="0">
                <a:solidFill>
                  <a:srgbClr val="DD5807"/>
                </a:solidFill>
              </a:rPr>
              <a:t> </a:t>
            </a:r>
          </a:p>
          <a:p>
            <a:pPr lvl="1"/>
            <a:r>
              <a:rPr lang="fr-CA" sz="2400" dirty="0" err="1" smtClean="0">
                <a:solidFill>
                  <a:srgbClr val="DD5807"/>
                </a:solidFill>
              </a:rPr>
              <a:t>Spelling</a:t>
            </a:r>
            <a:r>
              <a:rPr lang="fr-CA" sz="2400" dirty="0" smtClean="0">
                <a:solidFill>
                  <a:srgbClr val="DD5807"/>
                </a:solidFill>
              </a:rPr>
              <a:t> (</a:t>
            </a:r>
            <a:r>
              <a:rPr lang="fr-CA" sz="2400" dirty="0" err="1" smtClean="0">
                <a:solidFill>
                  <a:srgbClr val="DD5807"/>
                </a:solidFill>
              </a:rPr>
              <a:t>Make-A</a:t>
            </a:r>
            <a:r>
              <a:rPr lang="fr-CA" sz="2400" dirty="0" err="1" smtClean="0">
                <a:solidFill>
                  <a:srgbClr val="DD5807"/>
                </a:solidFill>
              </a:rPr>
              <a:t>-Word</a:t>
            </a:r>
            <a:r>
              <a:rPr lang="fr-CA" sz="2400" dirty="0" smtClean="0">
                <a:solidFill>
                  <a:srgbClr val="DD5807"/>
                </a:solidFill>
              </a:rPr>
              <a:t>) </a:t>
            </a:r>
            <a:endParaRPr lang="fr-CA" sz="2400" dirty="0" smtClean="0">
              <a:solidFill>
                <a:srgbClr val="DD5807"/>
              </a:solidFill>
            </a:endParaRPr>
          </a:p>
          <a:p>
            <a:pPr lvl="1"/>
            <a:r>
              <a:rPr lang="fr-CA" sz="2400" dirty="0" err="1" smtClean="0">
                <a:solidFill>
                  <a:srgbClr val="DD5807"/>
                </a:solidFill>
              </a:rPr>
              <a:t>Build</a:t>
            </a:r>
            <a:r>
              <a:rPr lang="fr-CA" sz="2400" dirty="0" smtClean="0">
                <a:solidFill>
                  <a:srgbClr val="DD5807"/>
                </a:solidFill>
              </a:rPr>
              <a:t> and </a:t>
            </a:r>
            <a:r>
              <a:rPr lang="fr-CA" sz="2400" dirty="0" err="1" smtClean="0">
                <a:solidFill>
                  <a:srgbClr val="DD5807"/>
                </a:solidFill>
              </a:rPr>
              <a:t>Extend</a:t>
            </a:r>
            <a:r>
              <a:rPr lang="fr-CA" sz="2400" dirty="0" smtClean="0">
                <a:solidFill>
                  <a:srgbClr val="DD5807"/>
                </a:solidFill>
              </a:rPr>
              <a:t> </a:t>
            </a:r>
            <a:r>
              <a:rPr lang="fr-CA" sz="2400" dirty="0" err="1" smtClean="0">
                <a:solidFill>
                  <a:srgbClr val="DD5807"/>
                </a:solidFill>
              </a:rPr>
              <a:t>Vocabulary</a:t>
            </a:r>
            <a:r>
              <a:rPr lang="fr-CA" sz="2400" dirty="0" smtClean="0">
                <a:solidFill>
                  <a:srgbClr val="DD5807"/>
                </a:solidFill>
              </a:rPr>
              <a:t> (</a:t>
            </a:r>
            <a:r>
              <a:rPr lang="fr-CA" sz="2400" dirty="0" err="1" smtClean="0">
                <a:solidFill>
                  <a:srgbClr val="DD5807"/>
                </a:solidFill>
              </a:rPr>
              <a:t>word</a:t>
            </a:r>
            <a:r>
              <a:rPr lang="fr-CA" sz="2400" dirty="0" smtClean="0">
                <a:solidFill>
                  <a:srgbClr val="DD5807"/>
                </a:solidFill>
              </a:rPr>
              <a:t> </a:t>
            </a:r>
            <a:r>
              <a:rPr lang="fr-CA" sz="2400" dirty="0" err="1" smtClean="0">
                <a:solidFill>
                  <a:srgbClr val="DD5807"/>
                </a:solidFill>
              </a:rPr>
              <a:t>journals</a:t>
            </a:r>
            <a:r>
              <a:rPr lang="fr-CA" sz="2400" dirty="0" smtClean="0">
                <a:solidFill>
                  <a:srgbClr val="DD5807"/>
                </a:solidFill>
              </a:rPr>
              <a:t>, </a:t>
            </a:r>
            <a:r>
              <a:rPr lang="fr-CA" sz="2400" dirty="0" err="1" smtClean="0">
                <a:solidFill>
                  <a:srgbClr val="DD5807"/>
                </a:solidFill>
              </a:rPr>
              <a:t>vocabulary</a:t>
            </a:r>
            <a:r>
              <a:rPr lang="fr-CA" sz="2400" dirty="0" smtClean="0">
                <a:solidFill>
                  <a:srgbClr val="DD5807"/>
                </a:solidFill>
              </a:rPr>
              <a:t> </a:t>
            </a:r>
            <a:r>
              <a:rPr lang="fr-CA" sz="2400" dirty="0" err="1" smtClean="0">
                <a:solidFill>
                  <a:srgbClr val="DD5807"/>
                </a:solidFill>
              </a:rPr>
              <a:t>activities</a:t>
            </a:r>
            <a:r>
              <a:rPr lang="fr-CA" sz="2400" dirty="0" smtClean="0">
                <a:solidFill>
                  <a:srgbClr val="DD5807"/>
                </a:solidFill>
              </a:rPr>
              <a:t>)  </a:t>
            </a:r>
            <a:endParaRPr lang="fr-CA" sz="2400" dirty="0" smtClean="0">
              <a:solidFill>
                <a:srgbClr val="DD5807"/>
              </a:solidFill>
            </a:endParaRPr>
          </a:p>
          <a:p>
            <a:r>
              <a:rPr lang="fr-CA" sz="2400" b="1" dirty="0" err="1" smtClean="0">
                <a:solidFill>
                  <a:srgbClr val="DD5807"/>
                </a:solidFill>
              </a:rPr>
              <a:t>Fluency</a:t>
            </a:r>
            <a:r>
              <a:rPr lang="fr-CA" sz="2400" b="1" dirty="0" smtClean="0">
                <a:solidFill>
                  <a:srgbClr val="DD5807"/>
                </a:solidFill>
              </a:rPr>
              <a:t> &amp; </a:t>
            </a:r>
            <a:r>
              <a:rPr lang="fr-CA" sz="2400" b="1" dirty="0" err="1" smtClean="0">
                <a:solidFill>
                  <a:srgbClr val="DD5807"/>
                </a:solidFill>
              </a:rPr>
              <a:t>Phrasing</a:t>
            </a:r>
            <a:r>
              <a:rPr lang="fr-CA" sz="2400" b="1" dirty="0" smtClean="0">
                <a:solidFill>
                  <a:srgbClr val="DD5807"/>
                </a:solidFill>
              </a:rPr>
              <a:t> </a:t>
            </a:r>
            <a:r>
              <a:rPr lang="fr-CA" sz="2400" dirty="0" smtClean="0">
                <a:solidFill>
                  <a:srgbClr val="DD5807"/>
                </a:solidFill>
              </a:rPr>
              <a:t>(</a:t>
            </a:r>
            <a:r>
              <a:rPr lang="fr-CA" sz="2400" dirty="0" err="1" smtClean="0">
                <a:solidFill>
                  <a:srgbClr val="DD5807"/>
                </a:solidFill>
              </a:rPr>
              <a:t>podcasts</a:t>
            </a:r>
            <a:r>
              <a:rPr lang="fr-CA" sz="2400" dirty="0" smtClean="0">
                <a:solidFill>
                  <a:srgbClr val="DD5807"/>
                </a:solidFill>
              </a:rPr>
              <a:t>; </a:t>
            </a:r>
            <a:r>
              <a:rPr lang="fr-CA" sz="2400" dirty="0" err="1" smtClean="0">
                <a:solidFill>
                  <a:srgbClr val="DD5807"/>
                </a:solidFill>
              </a:rPr>
              <a:t>Reader’s</a:t>
            </a:r>
            <a:r>
              <a:rPr lang="fr-CA" sz="2400" dirty="0" smtClean="0">
                <a:solidFill>
                  <a:srgbClr val="DD5807"/>
                </a:solidFill>
              </a:rPr>
              <a:t> </a:t>
            </a:r>
            <a:r>
              <a:rPr lang="fr-CA" sz="2400" dirty="0" err="1" smtClean="0">
                <a:solidFill>
                  <a:srgbClr val="DD5807"/>
                </a:solidFill>
              </a:rPr>
              <a:t>Theatre</a:t>
            </a:r>
            <a:r>
              <a:rPr lang="fr-CA" sz="2400" dirty="0" smtClean="0">
                <a:solidFill>
                  <a:srgbClr val="DD5807"/>
                </a:solidFill>
              </a:rPr>
              <a:t> practice) </a:t>
            </a:r>
          </a:p>
          <a:p>
            <a:r>
              <a:rPr lang="fr-CA" sz="2400" b="1" dirty="0" err="1" smtClean="0">
                <a:solidFill>
                  <a:srgbClr val="DD5807"/>
                </a:solidFill>
              </a:rPr>
              <a:t>Writing</a:t>
            </a:r>
            <a:r>
              <a:rPr lang="fr-CA" sz="2400" b="1" dirty="0" smtClean="0">
                <a:solidFill>
                  <a:srgbClr val="DD5807"/>
                </a:solidFill>
              </a:rPr>
              <a:t> Extensions and </a:t>
            </a:r>
            <a:r>
              <a:rPr lang="fr-CA" sz="2400" b="1" dirty="0" err="1" smtClean="0">
                <a:solidFill>
                  <a:srgbClr val="DD5807"/>
                </a:solidFill>
              </a:rPr>
              <a:t>Response</a:t>
            </a:r>
            <a:endParaRPr lang="fr-CA" sz="2400" b="1" dirty="0" smtClean="0">
              <a:solidFill>
                <a:srgbClr val="DD5807"/>
              </a:solidFill>
            </a:endParaRPr>
          </a:p>
          <a:p>
            <a:pPr lvl="1"/>
            <a:r>
              <a:rPr lang="fr-CA" sz="2400" dirty="0" err="1" smtClean="0">
                <a:solidFill>
                  <a:srgbClr val="DD5807"/>
                </a:solidFill>
              </a:rPr>
              <a:t>Response</a:t>
            </a:r>
            <a:r>
              <a:rPr lang="fr-CA" sz="2400" dirty="0" smtClean="0">
                <a:solidFill>
                  <a:srgbClr val="DD5807"/>
                </a:solidFill>
              </a:rPr>
              <a:t> </a:t>
            </a:r>
            <a:r>
              <a:rPr lang="fr-CA" sz="2400" dirty="0" err="1" smtClean="0">
                <a:solidFill>
                  <a:srgbClr val="DD5807"/>
                </a:solidFill>
              </a:rPr>
              <a:t>Journals</a:t>
            </a:r>
            <a:endParaRPr lang="fr-CA" sz="2400" dirty="0" smtClean="0">
              <a:solidFill>
                <a:srgbClr val="DD5807"/>
              </a:solidFill>
            </a:endParaRPr>
          </a:p>
          <a:p>
            <a:pPr lvl="1"/>
            <a:r>
              <a:rPr lang="fr-CA" sz="2400" dirty="0" err="1" smtClean="0">
                <a:solidFill>
                  <a:srgbClr val="DD5807"/>
                </a:solidFill>
              </a:rPr>
              <a:t>Graphic</a:t>
            </a:r>
            <a:r>
              <a:rPr lang="fr-CA" sz="2400" dirty="0" smtClean="0">
                <a:solidFill>
                  <a:srgbClr val="DD5807"/>
                </a:solidFill>
              </a:rPr>
              <a:t> </a:t>
            </a:r>
            <a:r>
              <a:rPr lang="fr-CA" sz="2400" dirty="0" err="1" smtClean="0">
                <a:solidFill>
                  <a:srgbClr val="DD5807"/>
                </a:solidFill>
              </a:rPr>
              <a:t>Organizers</a:t>
            </a:r>
            <a:r>
              <a:rPr lang="fr-CA" sz="2400" dirty="0" smtClean="0">
                <a:solidFill>
                  <a:srgbClr val="DD5807"/>
                </a:solidFill>
              </a:rPr>
              <a:t> </a:t>
            </a:r>
          </a:p>
          <a:p>
            <a:r>
              <a:rPr lang="fr-CA" sz="2800" b="1" dirty="0" smtClean="0">
                <a:solidFill>
                  <a:srgbClr val="DD5807"/>
                </a:solidFill>
              </a:rPr>
              <a:t>Book Corner </a:t>
            </a:r>
            <a:r>
              <a:rPr lang="fr-CA" sz="2400" dirty="0" smtClean="0">
                <a:solidFill>
                  <a:srgbClr val="DD5807"/>
                </a:solidFill>
              </a:rPr>
              <a:t>(Discussions, Partner Reading, </a:t>
            </a:r>
            <a:r>
              <a:rPr lang="fr-CA" sz="2400" dirty="0" err="1" smtClean="0">
                <a:solidFill>
                  <a:srgbClr val="DD5807"/>
                </a:solidFill>
              </a:rPr>
              <a:t>Silent</a:t>
            </a:r>
            <a:r>
              <a:rPr lang="fr-CA" sz="2400" dirty="0" smtClean="0">
                <a:solidFill>
                  <a:srgbClr val="DD5807"/>
                </a:solidFill>
              </a:rPr>
              <a:t> Reading) </a:t>
            </a:r>
            <a:endParaRPr lang="fr-CA" sz="2800" dirty="0" smtClean="0">
              <a:solidFill>
                <a:srgbClr val="DD5807"/>
              </a:solidFill>
            </a:endParaRPr>
          </a:p>
          <a:p>
            <a:r>
              <a:rPr lang="fr-CA" sz="2800" b="1" dirty="0" err="1" smtClean="0">
                <a:solidFill>
                  <a:srgbClr val="DD5807"/>
                </a:solidFill>
              </a:rPr>
              <a:t>Theme</a:t>
            </a:r>
            <a:r>
              <a:rPr lang="fr-CA" sz="2800" b="1" dirty="0" smtClean="0">
                <a:solidFill>
                  <a:srgbClr val="DD5807"/>
                </a:solidFill>
              </a:rPr>
              <a:t> Extensions / </a:t>
            </a:r>
            <a:r>
              <a:rPr lang="fr-CA" sz="2800" b="1" dirty="0" err="1" smtClean="0">
                <a:solidFill>
                  <a:srgbClr val="DD5807"/>
                </a:solidFill>
              </a:rPr>
              <a:t>Inquiry</a:t>
            </a:r>
            <a:endParaRPr lang="fr-CA" sz="2800" b="1" dirty="0" smtClean="0">
              <a:solidFill>
                <a:srgbClr val="DD5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What about a basal program?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A “basal reading program” sometimes called a “core reading program” is a series of student anthologies and teacher’s editions that move sequentially through skills and strategies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In most basal programs, students are reading the same text at the same time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In small groups, students may then be reading a different text (easier or harder)</a:t>
            </a:r>
            <a:endParaRPr 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9">
  <a:themeElements>
    <a:clrScheme name="Custom 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149.pot</Template>
  <TotalTime>361</TotalTime>
  <Words>917</Words>
  <Application>Microsoft Macintosh PowerPoint</Application>
  <PresentationFormat>On-screen Show (4:3)</PresentationFormat>
  <Paragraphs>107</Paragraphs>
  <Slides>14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149</vt:lpstr>
      <vt:lpstr>Organizing for Comprehension Instruction </vt:lpstr>
      <vt:lpstr>Objectives – You will be able to:</vt:lpstr>
      <vt:lpstr>7 Main Literacy Events  (according to Cornett)</vt:lpstr>
      <vt:lpstr>Which of these are non-negotiable?</vt:lpstr>
      <vt:lpstr>What about the other ones?</vt:lpstr>
      <vt:lpstr>What about Guided Reading</vt:lpstr>
      <vt:lpstr>What happens in guided reading?</vt:lpstr>
      <vt:lpstr>What do students do when the teacher is in small group?</vt:lpstr>
      <vt:lpstr>What about a basal program?</vt:lpstr>
      <vt:lpstr>What does a basal reading program look like? </vt:lpstr>
      <vt:lpstr>Differentiating Instruction Within The B/D/A Lesson Framework</vt:lpstr>
      <vt:lpstr>Differentiating with PARTICULAR</vt:lpstr>
      <vt:lpstr>Homework</vt:lpstr>
      <vt:lpstr>How does guided reading differ from reading workshop?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Terry Deeney</dc:creator>
  <cp:lastModifiedBy>Julie Coiro</cp:lastModifiedBy>
  <cp:revision>25</cp:revision>
  <dcterms:created xsi:type="dcterms:W3CDTF">2013-10-30T21:43:51Z</dcterms:created>
  <dcterms:modified xsi:type="dcterms:W3CDTF">2013-10-31T02:39:53Z</dcterms:modified>
</cp:coreProperties>
</file>